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</p:sldIdLst>
  <p:sldSz cx="12192000" cy="6858000"/>
  <p:notesSz cx="6858000" cy="12192000"/>
  <p:embeddedFontLst>
    <p:embeddedFont>
      <p:font typeface="Cambria" panose="02040503050406030204" pitchFamily="18" charset="0"/>
      <p:regular r:id="rId30"/>
      <p:bold r:id="rId31"/>
      <p:italic r:id="rId32"/>
      <p:boldItalic r:id="rId33"/>
    </p:embeddedFont>
    <p:embeddedFont>
      <p:font typeface="Playfair Display" pitchFamily="2" charset="77"/>
      <p:regular r:id="rId34"/>
      <p:bold r:id="rId35"/>
      <p:italic r:id="rId36"/>
      <p:boldItalic r:id="rId37"/>
    </p:embeddedFont>
    <p:embeddedFont>
      <p:font typeface="Roboto" panose="02000000000000000000" pitchFamily="2" charset="0"/>
      <p:regular r:id="rId38"/>
      <p:bold r:id="rId39"/>
      <p:italic r:id="rId40"/>
      <p:boldItalic r:id="rId41"/>
    </p:embeddedFont>
    <p:embeddedFont>
      <p:font typeface="Roboto Slab" pitchFamily="2" charset="0"/>
      <p:regular r:id="rId42"/>
      <p:bold r:id="rId4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4" roundtripDataSignature="AMtx7miyu8kvhsnCSyLPeZq5O7Vn9NjqI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60"/>
  </p:normalViewPr>
  <p:slideViewPr>
    <p:cSldViewPr snapToGrid="0">
      <p:cViewPr varScale="1">
        <p:scale>
          <a:sx n="117" d="100"/>
          <a:sy n="117" d="100"/>
        </p:scale>
        <p:origin x="17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0.fntdata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font" Target="fonts/font13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4" Type="http://customschemas.google.com/relationships/presentationmetadata" Target="meta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font" Target="fonts/font14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1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914400"/>
            <a:ext cx="4572225" cy="4572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5791200"/>
            <a:ext cx="5486400" cy="54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" name="Google Shape;9;p1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10;p1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4058301157_2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4" name="Google Shape;124;g34058301157_2_8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5" name="Google Shape;125;g34058301157_2_8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10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4058301157_2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37" name="Google Shape;137;g34058301157_2_40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8" name="Google Shape;138;g34058301157_2_40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11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4058301157_2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8" name="Google Shape;148;g34058301157_2_61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9" name="Google Shape;149;g34058301157_2_61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12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4058301157_1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5" name="Google Shape;155;g34058301157_1_32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g34058301157_1_32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13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34058301157_1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64" name="Google Shape;164;g34058301157_1_51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g34058301157_1_51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14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4058301157_1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73" name="Google Shape;173;g34058301157_1_62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g34058301157_1_62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15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4058301157_1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2" name="Google Shape;182;g34058301157_1_73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g34058301157_1_73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16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34058301157_1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91" name="Google Shape;191;g34058301157_1_83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g34058301157_1_83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17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34058301157_1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00" name="Google Shape;200;g34058301157_1_94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g34058301157_1_94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18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09" name="Google Shape;209;p19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19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19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g340523adadd_2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9" name="Google Shape;19;g340523adadd_2_10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g340523adadd_2_10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34058301157_1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40" name="Google Shape;240;g34058301157_1_104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g34058301157_1_104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34058301157_1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49" name="Google Shape;249;g34058301157_1_122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" name="Google Shape;250;g34058301157_1_122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21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34058301157_1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57" name="Google Shape;257;g34058301157_1_147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Google Shape;258;g34058301157_1_147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22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4058301157_1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65" name="Google Shape;265;g34058301157_1_155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g34058301157_1_155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23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34058301157_1_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73" name="Google Shape;273;g34058301157_1_171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g34058301157_1_171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24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34058301157_1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81" name="Google Shape;281;g34058301157_1_162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g34058301157_1_162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25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89" name="Google Shape;289;p20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" name="Google Shape;290;p20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26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96" name="Google Shape;296;p7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" name="Google Shape;297;p7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27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g340523adadd_2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7" name="Google Shape;27;g340523adadd_2_91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28;g340523adadd_2_91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340523adadd_2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4" name="Google Shape;54;g340523adadd_2_57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g340523adadd_2_57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2" name="Google Shape;62;p2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2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5" name="Google Shape;85;p3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endParaRPr/>
          </a:p>
        </p:txBody>
      </p:sp>
      <p:sp>
        <p:nvSpPr>
          <p:cNvPr id="86" name="Google Shape;86;p3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6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6" name="Google Shape;96;p4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7" name="Google Shape;97;p4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7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05" name="Google Shape;105;p5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5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8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0" y="0"/>
            <a:ext cx="3000000" cy="3000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3" name="Google Shape;113;p6:notes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4" name="Google Shape;114;p6:notes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9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4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5.jpg"/><Relationship Id="rId4" Type="http://schemas.openxmlformats.org/officeDocument/2006/relationships/image" Target="../media/image4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p1" descr="A red rectangle with white background&#10;&#10;AI-generated content may be incorrect.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0"/>
            <a:ext cx="12188951" cy="47545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06471" y="5182579"/>
            <a:ext cx="961784" cy="3809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1"/>
          <p:cNvSpPr/>
          <p:nvPr/>
        </p:nvSpPr>
        <p:spPr>
          <a:xfrm>
            <a:off x="861797" y="1656376"/>
            <a:ext cx="10441460" cy="1632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7997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E-Commerce Management System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ctr" rtl="0">
              <a:lnSpc>
                <a:spcPct val="7997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endParaRPr sz="3600" b="1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ctr" rtl="0">
              <a:lnSpc>
                <a:spcPct val="7997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Target 2.0</a:t>
            </a:r>
            <a:endParaRPr sz="3600" b="1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" name="Google Shape;15;p1"/>
          <p:cNvSpPr/>
          <p:nvPr/>
        </p:nvSpPr>
        <p:spPr>
          <a:xfrm>
            <a:off x="2406471" y="5220669"/>
            <a:ext cx="4448433" cy="1084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mbria"/>
              <a:buNone/>
            </a:pPr>
            <a:r>
              <a:rPr lang="en-US" sz="140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Course:               DAMG6210</a:t>
            </a:r>
            <a:br>
              <a:rPr lang="en-US" sz="140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140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Professor:           Simon Wang</a:t>
            </a:r>
            <a:br>
              <a:rPr lang="en-US" sz="140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140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Project Team 3:   Yang Zheng,  Mengyun Xie,  Chenni Xu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6" name="Google Shape;16;p1" descr="A red and white circle with a white center&#10;&#10;AI-generated content may be incorrect.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78986" y="5077244"/>
            <a:ext cx="1682485" cy="15414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929"/>
        </a:solidFill>
        <a:effectLst/>
      </p:bgPr>
    </p:bg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4058301157_2_8"/>
          <p:cNvSpPr txBox="1"/>
          <p:nvPr/>
        </p:nvSpPr>
        <p:spPr>
          <a:xfrm>
            <a:off x="5819625" y="363825"/>
            <a:ext cx="51282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3200" b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StoredProcedures.SQL</a:t>
            </a:r>
            <a:endParaRPr sz="3200" b="1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8" name="Google Shape;128;g34058301157_2_8"/>
          <p:cNvSpPr/>
          <p:nvPr/>
        </p:nvSpPr>
        <p:spPr>
          <a:xfrm>
            <a:off x="5065800" y="1412775"/>
            <a:ext cx="3506100" cy="40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imes New Roman"/>
              <a:buChar char="❏"/>
            </a:pPr>
            <a:r>
              <a:rPr lang="en-US" sz="1800" b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InsertOrderLine</a:t>
            </a:r>
            <a:endParaRPr sz="1800" b="1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9" name="Google Shape;129;g34058301157_2_8"/>
          <p:cNvSpPr/>
          <p:nvPr/>
        </p:nvSpPr>
        <p:spPr>
          <a:xfrm>
            <a:off x="5427700" y="1879575"/>
            <a:ext cx="5294400" cy="118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Times New Roman"/>
              <a:buChar char="●"/>
            </a:pPr>
            <a:r>
              <a:rPr lang="en-US" sz="12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Automatically generates OrderLineID if not provided.</a:t>
            </a:r>
            <a:endParaRPr sz="12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Times New Roman"/>
              <a:buChar char="●"/>
            </a:pPr>
            <a:r>
              <a:rPr lang="en-US" sz="12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Validates OrderID, ProductItemID, and optional CouponID exist.</a:t>
            </a:r>
            <a:endParaRPr sz="12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Times New Roman"/>
              <a:buChar char="●"/>
            </a:pPr>
            <a:r>
              <a:rPr lang="en-US" sz="12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Checks product availability and updates StockQuantity after insertion.</a:t>
            </a:r>
            <a:endParaRPr sz="12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Times New Roman"/>
              <a:buChar char="●"/>
            </a:pPr>
            <a:r>
              <a:rPr lang="en-US" sz="12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Returns success or validation error messages.</a:t>
            </a:r>
            <a:endParaRPr sz="12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30" name="Google Shape;130;g34058301157_2_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89205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g34058301157_2_8"/>
          <p:cNvSpPr/>
          <p:nvPr/>
        </p:nvSpPr>
        <p:spPr>
          <a:xfrm>
            <a:off x="5065800" y="3282625"/>
            <a:ext cx="3506100" cy="40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imes New Roman"/>
              <a:buChar char="❏"/>
            </a:pPr>
            <a:r>
              <a:rPr lang="en-US" sz="1800" b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DeleteOrderLine</a:t>
            </a:r>
            <a:endParaRPr sz="1800" b="1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2" name="Google Shape;132;g34058301157_2_8"/>
          <p:cNvSpPr/>
          <p:nvPr/>
        </p:nvSpPr>
        <p:spPr>
          <a:xfrm>
            <a:off x="5427700" y="3749425"/>
            <a:ext cx="5294400" cy="8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Times New Roman"/>
              <a:buChar char="●"/>
            </a:pPr>
            <a:r>
              <a:rPr lang="en-US" sz="12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Checks OrderLine  Before delete.</a:t>
            </a:r>
            <a:endParaRPr sz="12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Times New Roman"/>
              <a:buChar char="●"/>
            </a:pPr>
            <a:r>
              <a:rPr lang="en-US" sz="12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Delete the order line</a:t>
            </a:r>
            <a:endParaRPr sz="12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Times New Roman"/>
              <a:buChar char="●"/>
            </a:pPr>
            <a:r>
              <a:rPr lang="en-US" sz="12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Restore the product’s stock quantity upon deletion.</a:t>
            </a:r>
            <a:endParaRPr sz="12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3" name="Google Shape;133;g34058301157_2_8"/>
          <p:cNvSpPr/>
          <p:nvPr/>
        </p:nvSpPr>
        <p:spPr>
          <a:xfrm>
            <a:off x="5065800" y="4932325"/>
            <a:ext cx="3506100" cy="40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imes New Roman"/>
              <a:buChar char="❏"/>
            </a:pPr>
            <a:r>
              <a:rPr lang="en-US" sz="1800" b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InsertShopOrder</a:t>
            </a:r>
            <a:endParaRPr sz="1800" b="1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4" name="Google Shape;134;g34058301157_2_8"/>
          <p:cNvSpPr/>
          <p:nvPr/>
        </p:nvSpPr>
        <p:spPr>
          <a:xfrm>
            <a:off x="5427700" y="5399125"/>
            <a:ext cx="6742200" cy="118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Times New Roman"/>
              <a:buChar char="●"/>
            </a:pPr>
            <a:r>
              <a:rPr lang="en-US" sz="12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Automatically generates OrderID and OrderDate if not provided.</a:t>
            </a:r>
            <a:endParaRPr sz="12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Times New Roman"/>
              <a:buChar char="●"/>
            </a:pPr>
            <a:r>
              <a:rPr lang="en-US" sz="12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Validates CustomerID, AddressID, PaymentID,OrderStatusID, and ShippingMethodID exist.</a:t>
            </a:r>
            <a:endParaRPr sz="12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Times New Roman"/>
              <a:buChar char="●"/>
            </a:pPr>
            <a:r>
              <a:rPr lang="en-US" sz="12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Ensures the order date is not in the future and the payment method is not expired.</a:t>
            </a:r>
            <a:endParaRPr sz="12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Times New Roman"/>
              <a:buChar char="●"/>
            </a:pPr>
            <a:r>
              <a:rPr lang="en-US" sz="12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Returns a success message or detailed validation errors.</a:t>
            </a:r>
            <a:endParaRPr sz="12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929"/>
        </a:solidFill>
        <a:effectLst/>
      </p:bgPr>
    </p:bg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34058301157_2_40"/>
          <p:cNvSpPr txBox="1"/>
          <p:nvPr/>
        </p:nvSpPr>
        <p:spPr>
          <a:xfrm>
            <a:off x="7679450" y="331600"/>
            <a:ext cx="30435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3200" b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Trigger.SQL</a:t>
            </a:r>
            <a:endParaRPr sz="3200" b="1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1" name="Google Shape;141;g34058301157_2_40"/>
          <p:cNvSpPr/>
          <p:nvPr/>
        </p:nvSpPr>
        <p:spPr>
          <a:xfrm>
            <a:off x="6513600" y="1412775"/>
            <a:ext cx="3836100" cy="40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imes New Roman"/>
              <a:buChar char="❏"/>
            </a:pPr>
            <a:r>
              <a:rPr lang="en-US" sz="1800" b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trg_OrderLine_CalculatePrice</a:t>
            </a:r>
            <a:endParaRPr sz="1800" b="1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2" name="Google Shape;142;g34058301157_2_40"/>
          <p:cNvSpPr/>
          <p:nvPr/>
        </p:nvSpPr>
        <p:spPr>
          <a:xfrm>
            <a:off x="6823675" y="1879575"/>
            <a:ext cx="5294400" cy="118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Times New Roman"/>
              <a:buChar char="●"/>
            </a:pPr>
            <a:r>
              <a:rPr lang="en-US" sz="12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On INSERT or UPDATE, the Price is calculated using the associated ProductItem price, quantity, and optional Coupon discount.</a:t>
            </a:r>
            <a:endParaRPr sz="12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Times New Roman"/>
              <a:buChar char="●"/>
            </a:pPr>
            <a:r>
              <a:rPr lang="en-US" sz="12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Then Update the corresponding ShopOrder total.</a:t>
            </a:r>
            <a:endParaRPr sz="12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3" name="Google Shape;143;g34058301157_2_40"/>
          <p:cNvSpPr/>
          <p:nvPr/>
        </p:nvSpPr>
        <p:spPr>
          <a:xfrm>
            <a:off x="6513600" y="3282625"/>
            <a:ext cx="3506100" cy="40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imes New Roman"/>
              <a:buChar char="❏"/>
            </a:pPr>
            <a:r>
              <a:rPr lang="en-US" sz="1800" b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trg_OrderLine_Delete</a:t>
            </a:r>
            <a:endParaRPr sz="1800" b="1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4" name="Google Shape;144;g34058301157_2_40"/>
          <p:cNvSpPr/>
          <p:nvPr/>
        </p:nvSpPr>
        <p:spPr>
          <a:xfrm>
            <a:off x="6821400" y="3749425"/>
            <a:ext cx="5294400" cy="8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Times New Roman"/>
              <a:buChar char="●"/>
            </a:pPr>
            <a:r>
              <a:rPr lang="en-US" sz="12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Update the ShopOrder total when OrderLine items are deleted</a:t>
            </a:r>
            <a:endParaRPr sz="12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45" name="Google Shape;145;g34058301157_2_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6251644" cy="685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2E2E"/>
        </a:solidFill>
        <a:effectLst/>
      </p:bgPr>
    </p:bg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34058301157_2_61"/>
          <p:cNvSpPr txBox="1"/>
          <p:nvPr/>
        </p:nvSpPr>
        <p:spPr>
          <a:xfrm>
            <a:off x="9584450" y="375550"/>
            <a:ext cx="23412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3200" b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DML.SQL</a:t>
            </a:r>
            <a:endParaRPr sz="3200" b="1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52" name="Google Shape;152;g34058301157_2_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37050" y="0"/>
            <a:ext cx="9125921" cy="685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g34058301157_1_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76181" cy="1295076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g34058301157_1_32"/>
          <p:cNvSpPr/>
          <p:nvPr/>
        </p:nvSpPr>
        <p:spPr>
          <a:xfrm>
            <a:off x="476131" y="350923"/>
            <a:ext cx="12189000" cy="50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6213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3750"/>
              <a:buFont typeface="Playfair Display"/>
              <a:buNone/>
            </a:pPr>
            <a:r>
              <a:rPr lang="en-US" sz="3750">
                <a:solidFill>
                  <a:srgbClr val="18181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Views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0" name="Google Shape;160;g34058301157_1_32"/>
          <p:cNvSpPr txBox="1"/>
          <p:nvPr/>
        </p:nvSpPr>
        <p:spPr>
          <a:xfrm>
            <a:off x="369750" y="1574350"/>
            <a:ext cx="3065100" cy="20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highlight>
                  <a:srgbClr val="D0E0E3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Customer Purchase History</a:t>
            </a:r>
            <a:endParaRPr sz="1800">
              <a:solidFill>
                <a:srgbClr val="808080"/>
              </a:solidFill>
              <a:highlight>
                <a:srgbClr val="D0E0E3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500">
              <a:solidFill>
                <a:srgbClr val="808080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>
                <a:solidFill>
                  <a:srgbClr val="808080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This helps customer service representatives quickly view a customer's complete purchase history</a:t>
            </a:r>
            <a:endParaRPr sz="1500">
              <a:solidFill>
                <a:srgbClr val="808080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1" name="Google Shape;161;g34058301157_1_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54500" y="495948"/>
            <a:ext cx="7812497" cy="5696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g34058301157_1_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76181" cy="1295076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g34058301157_1_51"/>
          <p:cNvSpPr/>
          <p:nvPr/>
        </p:nvSpPr>
        <p:spPr>
          <a:xfrm>
            <a:off x="476131" y="350923"/>
            <a:ext cx="12189000" cy="50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6213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3750"/>
              <a:buFont typeface="Playfair Display"/>
              <a:buNone/>
            </a:pPr>
            <a:r>
              <a:rPr lang="en-US" sz="3750">
                <a:solidFill>
                  <a:srgbClr val="18181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Views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9" name="Google Shape;169;g34058301157_1_51"/>
          <p:cNvSpPr txBox="1"/>
          <p:nvPr/>
        </p:nvSpPr>
        <p:spPr>
          <a:xfrm>
            <a:off x="369750" y="1574350"/>
            <a:ext cx="3065100" cy="30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highlight>
                  <a:srgbClr val="D0E0E3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Product Sales Performance</a:t>
            </a:r>
            <a:endParaRPr sz="1800">
              <a:solidFill>
                <a:srgbClr val="808080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808080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rgbClr val="808080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Marketing and product teams use this view to identify top-performing products, analyze sales patterns,</a:t>
            </a:r>
            <a:endParaRPr>
              <a:solidFill>
                <a:srgbClr val="808080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rgbClr val="808080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and make inventory decisions. The view combines sales data with customer reviews to provide a comprehensive performance picture.</a:t>
            </a:r>
            <a:endParaRPr>
              <a:solidFill>
                <a:srgbClr val="808080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808080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0" name="Google Shape;170;g34058301157_1_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75325" y="412473"/>
            <a:ext cx="7889056" cy="56967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g34058301157_1_6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76181" cy="1295076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g34058301157_1_62"/>
          <p:cNvSpPr/>
          <p:nvPr/>
        </p:nvSpPr>
        <p:spPr>
          <a:xfrm>
            <a:off x="476131" y="350923"/>
            <a:ext cx="12189000" cy="50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6213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3750"/>
              <a:buFont typeface="Playfair Display"/>
              <a:buNone/>
            </a:pPr>
            <a:r>
              <a:rPr lang="en-US" sz="3750">
                <a:solidFill>
                  <a:srgbClr val="18181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Views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8" name="Google Shape;178;g34058301157_1_62"/>
          <p:cNvSpPr txBox="1"/>
          <p:nvPr/>
        </p:nvSpPr>
        <p:spPr>
          <a:xfrm>
            <a:off x="369750" y="1574350"/>
            <a:ext cx="3065100" cy="34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highlight>
                  <a:srgbClr val="D0E0E3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Product Inventory Sales Status</a:t>
            </a:r>
            <a:endParaRPr sz="1800">
              <a:solidFill>
                <a:srgbClr val="808080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808080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>
                <a:solidFill>
                  <a:srgbClr val="808080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It joins product, product item, order line, and order data, and groups results by product and SKU. This view is useful for inventory tracking, sales analysis, and restocking decisions.</a:t>
            </a:r>
            <a:endParaRPr sz="1500">
              <a:solidFill>
                <a:srgbClr val="808080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808080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808080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9" name="Google Shape;179;g34058301157_1_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78075" y="439561"/>
            <a:ext cx="7808716" cy="56967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g34058301157_1_7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76181" cy="1295076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g34058301157_1_73"/>
          <p:cNvSpPr/>
          <p:nvPr/>
        </p:nvSpPr>
        <p:spPr>
          <a:xfrm>
            <a:off x="476131" y="350923"/>
            <a:ext cx="12189000" cy="50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6213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3750"/>
              <a:buFont typeface="Playfair Display"/>
              <a:buNone/>
            </a:pPr>
            <a:r>
              <a:rPr lang="en-US" sz="3750">
                <a:solidFill>
                  <a:srgbClr val="18181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Views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7" name="Google Shape;187;g34058301157_1_73"/>
          <p:cNvSpPr txBox="1"/>
          <p:nvPr/>
        </p:nvSpPr>
        <p:spPr>
          <a:xfrm>
            <a:off x="369750" y="1574350"/>
            <a:ext cx="3065100" cy="33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highlight>
                  <a:srgbClr val="D0E0E3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Order Fulfillment Status</a:t>
            </a:r>
            <a:endParaRPr sz="1800">
              <a:solidFill>
                <a:srgbClr val="808080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808080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>
                <a:solidFill>
                  <a:srgbClr val="808080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Warehouse and shipping teams use this view to manage order fulfillment priorities and track processing times. It provides a complete picture of orders that need to be processed,packed, and shipped.</a:t>
            </a:r>
            <a:endParaRPr sz="1500">
              <a:solidFill>
                <a:srgbClr val="808080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808080"/>
              </a:solidFill>
              <a:highlight>
                <a:srgbClr val="FFFFFF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808080"/>
              </a:solidFill>
              <a:highlight>
                <a:srgbClr val="FFFFFF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808080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8" name="Google Shape;188;g34058301157_1_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06500" y="460198"/>
            <a:ext cx="8049450" cy="5696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g34058301157_1_8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76181" cy="1295076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g34058301157_1_83"/>
          <p:cNvSpPr/>
          <p:nvPr/>
        </p:nvSpPr>
        <p:spPr>
          <a:xfrm>
            <a:off x="476131" y="350923"/>
            <a:ext cx="12189000" cy="50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6213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3750"/>
              <a:buFont typeface="Playfair Display"/>
              <a:buNone/>
            </a:pPr>
            <a:r>
              <a:rPr lang="en-US" sz="3750">
                <a:solidFill>
                  <a:srgbClr val="18181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Views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6" name="Google Shape;196;g34058301157_1_83"/>
          <p:cNvSpPr txBox="1"/>
          <p:nvPr/>
        </p:nvSpPr>
        <p:spPr>
          <a:xfrm>
            <a:off x="369750" y="1574350"/>
            <a:ext cx="3065100" cy="39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highlight>
                  <a:srgbClr val="D0E0E3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Customer Support Dashboard</a:t>
            </a:r>
            <a:endParaRPr sz="1800">
              <a:solidFill>
                <a:srgbClr val="808080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808080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>
                <a:solidFill>
                  <a:srgbClr val="808080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Customer support representatives use this view to manage and prioritize support tickets. It provides essential context about customers and their issues,helping to streamline the support process.</a:t>
            </a:r>
            <a:endParaRPr sz="1500">
              <a:solidFill>
                <a:srgbClr val="808080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808080"/>
              </a:solidFill>
              <a:highlight>
                <a:srgbClr val="FFFFFF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808080"/>
              </a:solidFill>
              <a:highlight>
                <a:srgbClr val="FFFFFF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808080"/>
              </a:solidFill>
              <a:highlight>
                <a:srgbClr val="FFFFFF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808080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7" name="Google Shape;197;g34058301157_1_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87250" y="710648"/>
            <a:ext cx="8030873" cy="56967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g34058301157_1_9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76181" cy="1295076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g34058301157_1_94"/>
          <p:cNvSpPr/>
          <p:nvPr/>
        </p:nvSpPr>
        <p:spPr>
          <a:xfrm>
            <a:off x="476131" y="350923"/>
            <a:ext cx="12189000" cy="50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6213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3750"/>
              <a:buFont typeface="Playfair Display"/>
              <a:buNone/>
            </a:pPr>
            <a:r>
              <a:rPr lang="en-US" sz="3750">
                <a:solidFill>
                  <a:srgbClr val="18181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Views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5" name="Google Shape;205;g34058301157_1_94"/>
          <p:cNvSpPr txBox="1"/>
          <p:nvPr/>
        </p:nvSpPr>
        <p:spPr>
          <a:xfrm>
            <a:off x="369750" y="1574350"/>
            <a:ext cx="3065100" cy="37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highlight>
                  <a:srgbClr val="D0E0E3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Secure Payment Info</a:t>
            </a:r>
            <a:endParaRPr sz="1800">
              <a:solidFill>
                <a:srgbClr val="808080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808080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00">
                <a:solidFill>
                  <a:srgbClr val="808080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Customer service representatives need to see payment methods to help customers but should not have access to complete account numbers. This view masks sensitive information while providing necessary context.</a:t>
            </a:r>
            <a:endParaRPr sz="1300">
              <a:solidFill>
                <a:srgbClr val="808080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808080"/>
              </a:solidFill>
              <a:highlight>
                <a:srgbClr val="FFFFFF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808080"/>
              </a:solidFill>
              <a:highlight>
                <a:srgbClr val="FFFFFF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808080"/>
              </a:solidFill>
              <a:highlight>
                <a:srgbClr val="FFFFFF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808080"/>
              </a:solidFill>
              <a:highlight>
                <a:srgbClr val="FFFFFF"/>
              </a:highlight>
            </a:endParaRPr>
          </a:p>
          <a:p>
            <a:pPr marL="25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808080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6" name="Google Shape;206;g34058301157_1_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87250" y="1008823"/>
            <a:ext cx="8452347" cy="43098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Google Shape;212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85704" cy="1295076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19"/>
          <p:cNvSpPr/>
          <p:nvPr/>
        </p:nvSpPr>
        <p:spPr>
          <a:xfrm>
            <a:off x="476131" y="350923"/>
            <a:ext cx="12189000" cy="50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6213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3750"/>
              <a:buFont typeface="Playfair Display"/>
              <a:buNone/>
            </a:pPr>
            <a:r>
              <a:rPr lang="en-US" sz="3750">
                <a:solidFill>
                  <a:srgbClr val="18181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Real-Time Insights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4" name="Google Shape;214;p19"/>
          <p:cNvSpPr/>
          <p:nvPr/>
        </p:nvSpPr>
        <p:spPr>
          <a:xfrm>
            <a:off x="476131" y="1580755"/>
            <a:ext cx="1714071" cy="2990102"/>
          </a:xfrm>
          <a:prstGeom prst="rect">
            <a:avLst/>
          </a:prstGeom>
          <a:solidFill>
            <a:srgbClr val="2896B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5" name="Google Shape;215;p19" descr="coupon discount impact visualization"/>
          <p:cNvPicPr preferRelativeResize="0"/>
          <p:nvPr/>
        </p:nvPicPr>
        <p:blipFill rotWithShape="1">
          <a:blip r:embed="rId4">
            <a:alphaModFix/>
          </a:blip>
          <a:srcRect l="35078" r="35078"/>
          <a:stretch/>
        </p:blipFill>
        <p:spPr>
          <a:xfrm>
            <a:off x="476131" y="1580755"/>
            <a:ext cx="1714071" cy="2990102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19"/>
          <p:cNvSpPr/>
          <p:nvPr/>
        </p:nvSpPr>
        <p:spPr>
          <a:xfrm>
            <a:off x="390427" y="4714217"/>
            <a:ext cx="1885479" cy="4320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35079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260"/>
              <a:buFont typeface="Roboto"/>
              <a:buNone/>
            </a:pPr>
            <a:r>
              <a:rPr lang="en-US" sz="1260" b="1">
                <a:solidFill>
                  <a:srgbClr val="18181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COUPON DISCOUNT IMPACT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7" name="Google Shape;217;p19"/>
          <p:cNvSpPr/>
          <p:nvPr/>
        </p:nvSpPr>
        <p:spPr>
          <a:xfrm>
            <a:off x="390427" y="5216535"/>
            <a:ext cx="1885479" cy="1012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56392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275"/>
              <a:buFont typeface="Roboto"/>
              <a:buNone/>
            </a:pPr>
            <a:r>
              <a:rPr lang="en-US" sz="1275">
                <a:solidFill>
                  <a:srgbClr val="18181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Visualization displaying the impact of coupons on sales and revenue</a:t>
            </a:r>
            <a:r>
              <a:rPr lang="en-US" sz="1275">
                <a:solidFill>
                  <a:srgbClr val="181818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p19"/>
          <p:cNvSpPr/>
          <p:nvPr/>
        </p:nvSpPr>
        <p:spPr>
          <a:xfrm>
            <a:off x="2380655" y="1580755"/>
            <a:ext cx="1714071" cy="2990102"/>
          </a:xfrm>
          <a:prstGeom prst="rect">
            <a:avLst/>
          </a:prstGeom>
          <a:solidFill>
            <a:srgbClr val="2896B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9" name="Google Shape;219;p19" descr="customer insights dashboards"/>
          <p:cNvPicPr preferRelativeResize="0"/>
          <p:nvPr/>
        </p:nvPicPr>
        <p:blipFill rotWithShape="1">
          <a:blip r:embed="rId5">
            <a:alphaModFix/>
          </a:blip>
          <a:srcRect l="30261" r="30261"/>
          <a:stretch/>
        </p:blipFill>
        <p:spPr>
          <a:xfrm>
            <a:off x="2380655" y="1580755"/>
            <a:ext cx="1714071" cy="2990102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19"/>
          <p:cNvSpPr/>
          <p:nvPr/>
        </p:nvSpPr>
        <p:spPr>
          <a:xfrm>
            <a:off x="2294951" y="4714217"/>
            <a:ext cx="1885479" cy="4320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35079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260"/>
              <a:buFont typeface="Roboto"/>
              <a:buNone/>
            </a:pPr>
            <a:r>
              <a:rPr lang="en-US" sz="1260" b="1">
                <a:solidFill>
                  <a:srgbClr val="18181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CUSTOMER INSIGHTS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1" name="Google Shape;221;p19"/>
          <p:cNvSpPr/>
          <p:nvPr/>
        </p:nvSpPr>
        <p:spPr>
          <a:xfrm>
            <a:off x="2294951" y="5216535"/>
            <a:ext cx="1885479" cy="1012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56392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275"/>
              <a:buFont typeface="Roboto"/>
              <a:buNone/>
            </a:pPr>
            <a:r>
              <a:rPr lang="en-US" sz="1275">
                <a:solidFill>
                  <a:srgbClr val="18181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Dashboards providing in-depth analysis of customer behavior and preferences.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2" name="Google Shape;222;p19"/>
          <p:cNvSpPr/>
          <p:nvPr/>
        </p:nvSpPr>
        <p:spPr>
          <a:xfrm>
            <a:off x="4285178" y="1580755"/>
            <a:ext cx="1714071" cy="2990102"/>
          </a:xfrm>
          <a:prstGeom prst="rect">
            <a:avLst/>
          </a:prstGeom>
          <a:solidFill>
            <a:srgbClr val="2896B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3" name="Google Shape;223;p19" descr="customer support dashboard"/>
          <p:cNvPicPr preferRelativeResize="0"/>
          <p:nvPr/>
        </p:nvPicPr>
        <p:blipFill rotWithShape="1">
          <a:blip r:embed="rId6">
            <a:alphaModFix/>
          </a:blip>
          <a:srcRect l="33877" r="33877"/>
          <a:stretch/>
        </p:blipFill>
        <p:spPr>
          <a:xfrm>
            <a:off x="4285178" y="1580755"/>
            <a:ext cx="1714071" cy="2990102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19"/>
          <p:cNvSpPr/>
          <p:nvPr/>
        </p:nvSpPr>
        <p:spPr>
          <a:xfrm>
            <a:off x="4199475" y="4714217"/>
            <a:ext cx="1885479" cy="648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35079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260"/>
              <a:buFont typeface="Roboto"/>
              <a:buNone/>
            </a:pPr>
            <a:r>
              <a:rPr lang="en-US" sz="1260" b="1">
                <a:solidFill>
                  <a:srgbClr val="18181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CUSTOMER SUPPORT DASHBOARD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5" name="Google Shape;225;p19"/>
          <p:cNvSpPr/>
          <p:nvPr/>
        </p:nvSpPr>
        <p:spPr>
          <a:xfrm>
            <a:off x="4199475" y="5432580"/>
            <a:ext cx="1885479" cy="1012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56392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275"/>
              <a:buFont typeface="Roboto"/>
              <a:buNone/>
            </a:pPr>
            <a:r>
              <a:rPr lang="en-US" sz="1275">
                <a:solidFill>
                  <a:srgbClr val="18181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Real-time monitoring of customer inquiries, issues, and response times.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6" name="Google Shape;226;p19"/>
          <p:cNvSpPr/>
          <p:nvPr/>
        </p:nvSpPr>
        <p:spPr>
          <a:xfrm>
            <a:off x="6189702" y="1580755"/>
            <a:ext cx="1714071" cy="2990102"/>
          </a:xfrm>
          <a:prstGeom prst="rect">
            <a:avLst/>
          </a:prstGeom>
          <a:solidFill>
            <a:srgbClr val="2896B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7" name="Google Shape;227;p19" descr="inventory dashboard"/>
          <p:cNvPicPr preferRelativeResize="0"/>
          <p:nvPr/>
        </p:nvPicPr>
        <p:blipFill rotWithShape="1">
          <a:blip r:embed="rId7">
            <a:alphaModFix/>
          </a:blip>
          <a:srcRect l="31159" r="31159"/>
          <a:stretch/>
        </p:blipFill>
        <p:spPr>
          <a:xfrm>
            <a:off x="6189702" y="1580755"/>
            <a:ext cx="1714071" cy="2990102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19"/>
          <p:cNvSpPr/>
          <p:nvPr/>
        </p:nvSpPr>
        <p:spPr>
          <a:xfrm>
            <a:off x="6103999" y="4714217"/>
            <a:ext cx="1885479" cy="4320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35079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260"/>
              <a:buFont typeface="Roboto"/>
              <a:buNone/>
            </a:pPr>
            <a:r>
              <a:rPr lang="en-US" sz="1260" b="1">
                <a:solidFill>
                  <a:srgbClr val="18181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INVENTORY DASHBOARD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9" name="Google Shape;229;p19"/>
          <p:cNvSpPr/>
          <p:nvPr/>
        </p:nvSpPr>
        <p:spPr>
          <a:xfrm>
            <a:off x="6103999" y="5216535"/>
            <a:ext cx="1885479" cy="1012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56392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275"/>
              <a:buFont typeface="Roboto"/>
              <a:buNone/>
            </a:pPr>
            <a:r>
              <a:rPr lang="en-US" sz="1275">
                <a:solidFill>
                  <a:srgbClr val="18181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Comprehensive view of product inventory levels, trends, and forecasting.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0" name="Google Shape;230;p19"/>
          <p:cNvSpPr/>
          <p:nvPr/>
        </p:nvSpPr>
        <p:spPr>
          <a:xfrm>
            <a:off x="8094226" y="1580755"/>
            <a:ext cx="1714071" cy="2990102"/>
          </a:xfrm>
          <a:prstGeom prst="rect">
            <a:avLst/>
          </a:prstGeom>
          <a:solidFill>
            <a:srgbClr val="2896B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1" name="Google Shape;231;p19" descr="product ratings dashboard"/>
          <p:cNvPicPr preferRelativeResize="0"/>
          <p:nvPr/>
        </p:nvPicPr>
        <p:blipFill rotWithShape="1">
          <a:blip r:embed="rId8">
            <a:alphaModFix/>
          </a:blip>
          <a:srcRect l="33960" r="33959"/>
          <a:stretch/>
        </p:blipFill>
        <p:spPr>
          <a:xfrm>
            <a:off x="8094226" y="1580755"/>
            <a:ext cx="1714071" cy="2990102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19"/>
          <p:cNvSpPr/>
          <p:nvPr/>
        </p:nvSpPr>
        <p:spPr>
          <a:xfrm>
            <a:off x="8008522" y="4714217"/>
            <a:ext cx="1885479" cy="4320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35079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260"/>
              <a:buFont typeface="Roboto"/>
              <a:buNone/>
            </a:pPr>
            <a:r>
              <a:rPr lang="en-US" sz="1260" b="1">
                <a:solidFill>
                  <a:srgbClr val="18181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PRODUCT RATINGS DASHBOARD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3" name="Google Shape;233;p19"/>
          <p:cNvSpPr/>
          <p:nvPr/>
        </p:nvSpPr>
        <p:spPr>
          <a:xfrm>
            <a:off x="8008522" y="5216535"/>
            <a:ext cx="1885479" cy="1012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56392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275"/>
              <a:buFont typeface="Roboto"/>
              <a:buNone/>
            </a:pPr>
            <a:r>
              <a:rPr lang="en-US" sz="1275">
                <a:solidFill>
                  <a:srgbClr val="18181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Visualizations of product ratings, reviews, and customer feedback.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4" name="Google Shape;234;p19"/>
          <p:cNvSpPr/>
          <p:nvPr/>
        </p:nvSpPr>
        <p:spPr>
          <a:xfrm>
            <a:off x="9998750" y="1580755"/>
            <a:ext cx="1714071" cy="2990102"/>
          </a:xfrm>
          <a:prstGeom prst="rect">
            <a:avLst/>
          </a:prstGeom>
          <a:solidFill>
            <a:srgbClr val="2896B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5" name="Google Shape;235;p19" descr="sales dashboard"/>
          <p:cNvPicPr preferRelativeResize="0"/>
          <p:nvPr/>
        </p:nvPicPr>
        <p:blipFill rotWithShape="1">
          <a:blip r:embed="rId9">
            <a:alphaModFix/>
          </a:blip>
          <a:srcRect l="33892" r="33892"/>
          <a:stretch/>
        </p:blipFill>
        <p:spPr>
          <a:xfrm>
            <a:off x="9998750" y="1580755"/>
            <a:ext cx="1714071" cy="2990102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19"/>
          <p:cNvSpPr/>
          <p:nvPr/>
        </p:nvSpPr>
        <p:spPr>
          <a:xfrm>
            <a:off x="9913046" y="4714217"/>
            <a:ext cx="1885479" cy="216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35079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260"/>
              <a:buFont typeface="Roboto"/>
              <a:buNone/>
            </a:pPr>
            <a:r>
              <a:rPr lang="en-US" sz="1260" b="1">
                <a:solidFill>
                  <a:srgbClr val="18181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SALES DASHBOARD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7" name="Google Shape;237;p19"/>
          <p:cNvSpPr/>
          <p:nvPr/>
        </p:nvSpPr>
        <p:spPr>
          <a:xfrm>
            <a:off x="9913046" y="5000491"/>
            <a:ext cx="1885479" cy="1012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56392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275"/>
              <a:buFont typeface="Roboto"/>
              <a:buNone/>
            </a:pPr>
            <a:r>
              <a:rPr lang="en-US" sz="1275">
                <a:solidFill>
                  <a:srgbClr val="18181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Tracking of sales performance, revenue, and key business metrics</a:t>
            </a:r>
            <a:r>
              <a:rPr lang="en-US" sz="1275">
                <a:solidFill>
                  <a:srgbClr val="181818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1EB"/>
        </a:solid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g340523adadd_2_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317371"/>
            <a:ext cx="85704" cy="1295076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g340523adadd_2_10"/>
          <p:cNvSpPr/>
          <p:nvPr/>
        </p:nvSpPr>
        <p:spPr>
          <a:xfrm>
            <a:off x="476131" y="350923"/>
            <a:ext cx="12189000" cy="50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6213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3750"/>
              <a:buFont typeface="Playfair Display"/>
              <a:buNone/>
            </a:pPr>
            <a:r>
              <a:rPr lang="en-US" sz="3750">
                <a:solidFill>
                  <a:srgbClr val="18181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Overview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4" name="Google Shape;24;g340523adadd_2_10"/>
          <p:cNvPicPr preferRelativeResize="0"/>
          <p:nvPr/>
        </p:nvPicPr>
        <p:blipFill rotWithShape="1">
          <a:blip r:embed="rId4">
            <a:alphaModFix/>
          </a:blip>
          <a:srcRect t="-1120" b="1119"/>
          <a:stretch/>
        </p:blipFill>
        <p:spPr>
          <a:xfrm>
            <a:off x="85700" y="1116656"/>
            <a:ext cx="12191999" cy="53180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oogle Shape;243;g34058301157_1_10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76181" cy="1295076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g34058301157_1_104"/>
          <p:cNvSpPr/>
          <p:nvPr/>
        </p:nvSpPr>
        <p:spPr>
          <a:xfrm>
            <a:off x="476131" y="350923"/>
            <a:ext cx="12189000" cy="50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35079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260"/>
              <a:buFont typeface="Roboto"/>
              <a:buNone/>
            </a:pPr>
            <a:r>
              <a:rPr lang="en-US" sz="2360" b="1">
                <a:solidFill>
                  <a:srgbClr val="18181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COUPON DISCOUNT IMPACT</a:t>
            </a:r>
            <a:endParaRPr sz="2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6213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3750"/>
              <a:buFont typeface="Playfair Display"/>
              <a:buNone/>
            </a:pPr>
            <a:endParaRPr sz="3750">
              <a:solidFill>
                <a:srgbClr val="181818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245" name="Google Shape;245;g34058301157_1_1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581" y="1008823"/>
            <a:ext cx="5848286" cy="5696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g34058301157_1_10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29267" y="1008823"/>
            <a:ext cx="5810332" cy="46879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g34058301157_1_1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76181" cy="1295076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g34058301157_1_122"/>
          <p:cNvSpPr/>
          <p:nvPr/>
        </p:nvSpPr>
        <p:spPr>
          <a:xfrm>
            <a:off x="476131" y="350923"/>
            <a:ext cx="12189000" cy="50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35079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260"/>
              <a:buFont typeface="Roboto"/>
              <a:buNone/>
            </a:pPr>
            <a:r>
              <a:rPr lang="en-US" sz="2360" b="1">
                <a:solidFill>
                  <a:srgbClr val="18181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Customer Insights</a:t>
            </a:r>
            <a:endParaRPr sz="2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6213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3750"/>
              <a:buFont typeface="Playfair Display"/>
              <a:buNone/>
            </a:pPr>
            <a:endParaRPr sz="3750">
              <a:solidFill>
                <a:srgbClr val="181818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254" name="Google Shape;254;g34058301157_1_1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82781" y="1068448"/>
            <a:ext cx="7120970" cy="5696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g34058301157_1_1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76181" cy="1295076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g34058301157_1_147"/>
          <p:cNvSpPr/>
          <p:nvPr/>
        </p:nvSpPr>
        <p:spPr>
          <a:xfrm>
            <a:off x="476131" y="350923"/>
            <a:ext cx="12189000" cy="50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35079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260"/>
              <a:buFont typeface="Roboto"/>
              <a:buNone/>
            </a:pPr>
            <a:r>
              <a:rPr lang="en-US" sz="2360" b="1">
                <a:solidFill>
                  <a:srgbClr val="18181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Customer Support Dashboard</a:t>
            </a:r>
            <a:endParaRPr sz="2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6213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3750"/>
              <a:buFont typeface="Playfair Display"/>
              <a:buNone/>
            </a:pPr>
            <a:endParaRPr sz="3750">
              <a:solidFill>
                <a:srgbClr val="181818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262" name="Google Shape;262;g34058301157_1_1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58931" y="1044623"/>
            <a:ext cx="6939580" cy="56967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g34058301157_1_15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76181" cy="1295076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g34058301157_1_155"/>
          <p:cNvSpPr/>
          <p:nvPr/>
        </p:nvSpPr>
        <p:spPr>
          <a:xfrm>
            <a:off x="440356" y="315148"/>
            <a:ext cx="12189000" cy="50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35079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260"/>
              <a:buFont typeface="Roboto"/>
              <a:buNone/>
            </a:pPr>
            <a:r>
              <a:rPr lang="en-US" sz="2360" b="1">
                <a:solidFill>
                  <a:srgbClr val="18181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Inventory Dashboard</a:t>
            </a:r>
            <a:endParaRPr sz="2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6213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3750"/>
              <a:buFont typeface="Playfair Display"/>
              <a:buNone/>
            </a:pPr>
            <a:endParaRPr sz="3750">
              <a:solidFill>
                <a:srgbClr val="181818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270" name="Google Shape;270;g34058301157_1_1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23131" y="1044598"/>
            <a:ext cx="7120970" cy="5696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Google Shape;276;g34058301157_1_17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76181" cy="1295076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g34058301157_1_171"/>
          <p:cNvSpPr/>
          <p:nvPr/>
        </p:nvSpPr>
        <p:spPr>
          <a:xfrm>
            <a:off x="476131" y="350923"/>
            <a:ext cx="12189000" cy="50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35079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260"/>
              <a:buFont typeface="Roboto"/>
              <a:buNone/>
            </a:pPr>
            <a:r>
              <a:rPr lang="en-US" sz="2360" b="1">
                <a:solidFill>
                  <a:srgbClr val="18181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Product Rating Dashboard</a:t>
            </a:r>
            <a:endParaRPr sz="3750">
              <a:solidFill>
                <a:srgbClr val="18181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78" name="Google Shape;278;g34058301157_1_1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51556" y="1068448"/>
            <a:ext cx="7122747" cy="56967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Google Shape;284;g34058301157_1_16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76181" cy="1295076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g34058301157_1_162"/>
          <p:cNvSpPr/>
          <p:nvPr/>
        </p:nvSpPr>
        <p:spPr>
          <a:xfrm>
            <a:off x="476131" y="350923"/>
            <a:ext cx="12189000" cy="50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35079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ts val="1260"/>
              <a:buFont typeface="Roboto"/>
              <a:buNone/>
            </a:pPr>
            <a:r>
              <a:rPr lang="en-US" sz="2360" b="1">
                <a:solidFill>
                  <a:srgbClr val="18181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Sales Dashboard</a:t>
            </a:r>
            <a:endParaRPr sz="3750">
              <a:solidFill>
                <a:srgbClr val="18181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86" name="Google Shape;286;g34058301157_1_1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96531" y="984948"/>
            <a:ext cx="7120970" cy="5696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B934C"/>
        </a:solidFill>
        <a:effectLst/>
      </p:bgPr>
    </p:bg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20"/>
          <p:cNvSpPr/>
          <p:nvPr/>
        </p:nvSpPr>
        <p:spPr>
          <a:xfrm>
            <a:off x="109510" y="297731"/>
            <a:ext cx="11970000" cy="57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619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344"/>
              <a:buFont typeface="Playfair Display"/>
              <a:buNone/>
            </a:pPr>
            <a:r>
              <a:rPr lang="en-US" sz="5344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“</a:t>
            </a:r>
            <a:r>
              <a:rPr lang="en-US" sz="4244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Target 2.0 E-Commerce Management System represents a comprehensive and innovative solution that redefines the online shopping experience, empowering businesses to build trust, streamline operations, and drive growth in the digital retail landscape.</a:t>
            </a:r>
            <a:r>
              <a:rPr lang="en-US" sz="4244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”</a:t>
            </a:r>
            <a:endParaRPr sz="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" name="Google Shape;293;p20"/>
          <p:cNvSpPr/>
          <p:nvPr/>
        </p:nvSpPr>
        <p:spPr>
          <a:xfrm>
            <a:off x="109510" y="6215592"/>
            <a:ext cx="11969932" cy="256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3509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96"/>
              <a:buFont typeface="Roboto"/>
              <a:buNone/>
            </a:pPr>
            <a:r>
              <a:rPr lang="en-US" sz="1496" b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E-COMMERCE (TARGET 2.0) DATABASE MANAGEMENT SYSTEM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2E2E"/>
        </a:solidFill>
        <a:effectLst/>
      </p:bgPr>
    </p:bg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7"/>
          <p:cNvSpPr/>
          <p:nvPr/>
        </p:nvSpPr>
        <p:spPr>
          <a:xfrm>
            <a:off x="4109" y="0"/>
            <a:ext cx="6094476" cy="685628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7"/>
          <p:cNvSpPr/>
          <p:nvPr/>
        </p:nvSpPr>
        <p:spPr>
          <a:xfrm>
            <a:off x="6630986" y="2442273"/>
            <a:ext cx="4994227" cy="1516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621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50"/>
              <a:buFont typeface="Playfair Display"/>
              <a:buNone/>
            </a:pPr>
            <a:r>
              <a:rPr lang="en-US" sz="375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Thank You!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01" name="Google Shape;301;p7" descr="Target Corporation logo"/>
          <p:cNvPicPr preferRelativeResize="0"/>
          <p:nvPr/>
        </p:nvPicPr>
        <p:blipFill rotWithShape="1">
          <a:blip r:embed="rId3">
            <a:alphaModFix/>
          </a:blip>
          <a:srcRect l="-25757" t="-35226" r="-25758" b="-35227"/>
          <a:stretch/>
        </p:blipFill>
        <p:spPr>
          <a:xfrm>
            <a:off x="4109" y="0"/>
            <a:ext cx="6094476" cy="68562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627"/>
        </a:soli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g340523adadd_2_9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76181" cy="1295076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g340523adadd_2_91"/>
          <p:cNvSpPr/>
          <p:nvPr/>
        </p:nvSpPr>
        <p:spPr>
          <a:xfrm>
            <a:off x="476131" y="350923"/>
            <a:ext cx="12189000" cy="50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621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50"/>
              <a:buFont typeface="Playfair Display"/>
              <a:buNone/>
            </a:pPr>
            <a:r>
              <a:rPr lang="en-US" sz="375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Core Objectives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" name="Google Shape;32;g340523adadd_2_9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47337" y="3351961"/>
            <a:ext cx="1266508" cy="1266508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33;g340523adadd_2_9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647413" y="2752036"/>
            <a:ext cx="2466359" cy="246635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g340523adadd_2_9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47489" y="2151490"/>
            <a:ext cx="3656686" cy="36662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oogle Shape;35;g340523adadd_2_9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47564" y="1552187"/>
            <a:ext cx="4856536" cy="486605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36;g340523adadd_2_91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192647" y="2480642"/>
            <a:ext cx="3761435" cy="1390303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37;g340523adadd_2_91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3154559" y="3813237"/>
            <a:ext cx="95226" cy="104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38;g340523adadd_2_91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3806000" y="3496801"/>
            <a:ext cx="2761560" cy="380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g340523adadd_2_91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3767909" y="3811618"/>
            <a:ext cx="104749" cy="104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Google Shape;40;g340523adadd_2_91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4408592" y="4096821"/>
            <a:ext cx="2104499" cy="190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41;g340523adadd_2_91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4370500" y="4058731"/>
            <a:ext cx="104749" cy="104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42;g340523adadd_2_91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4923195" y="4587617"/>
            <a:ext cx="2018795" cy="61897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43;g340523adadd_2_91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4885103" y="4549526"/>
            <a:ext cx="95226" cy="104749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g340523adadd_2_91"/>
          <p:cNvSpPr/>
          <p:nvPr/>
        </p:nvSpPr>
        <p:spPr>
          <a:xfrm>
            <a:off x="6161134" y="1671740"/>
            <a:ext cx="4315800" cy="2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507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60"/>
              <a:buFont typeface="Roboto"/>
              <a:buNone/>
            </a:pPr>
            <a:r>
              <a:rPr lang="en-US" sz="1260" b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Customer &amp; Account Management</a:t>
            </a:r>
            <a:endParaRPr sz="1260" b="1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5" name="Google Shape;45;g340523adadd_2_91"/>
          <p:cNvSpPr/>
          <p:nvPr/>
        </p:nvSpPr>
        <p:spPr>
          <a:xfrm>
            <a:off x="6161125" y="1958025"/>
            <a:ext cx="5580300" cy="5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639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75"/>
              <a:buFont typeface="Roboto"/>
              <a:buNone/>
            </a:pPr>
            <a:r>
              <a:rPr lang="en-US" sz="1275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Manage customer identity, profiles, and payment preferences to enable secure and personalized shopping experiences.</a:t>
            </a:r>
            <a:endParaRPr sz="1275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6" name="Google Shape;46;g340523adadd_2_91"/>
          <p:cNvSpPr/>
          <p:nvPr/>
        </p:nvSpPr>
        <p:spPr>
          <a:xfrm>
            <a:off x="6646788" y="2862068"/>
            <a:ext cx="4210800" cy="2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507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60"/>
              <a:buFont typeface="Roboto"/>
              <a:buNone/>
            </a:pPr>
            <a:r>
              <a:rPr lang="en-US" sz="126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</a:t>
            </a:r>
            <a:r>
              <a:rPr lang="en-US" sz="1260" b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roduct &amp; Inventory</a:t>
            </a:r>
            <a:endParaRPr sz="1260" b="1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7" name="Google Shape;47;g340523adadd_2_91"/>
          <p:cNvSpPr/>
          <p:nvPr/>
        </p:nvSpPr>
        <p:spPr>
          <a:xfrm>
            <a:off x="6646788" y="3148341"/>
            <a:ext cx="4210800" cy="5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639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75"/>
              <a:buFont typeface="Roboto"/>
              <a:buNone/>
            </a:pPr>
            <a:r>
              <a:rPr lang="en-US" sz="1275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Maintain a structured and searchable product catalog with real-time stock tracking.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8" name="Google Shape;48;g340523adadd_2_91"/>
          <p:cNvSpPr/>
          <p:nvPr/>
        </p:nvSpPr>
        <p:spPr>
          <a:xfrm>
            <a:off x="6594413" y="4052395"/>
            <a:ext cx="4137600" cy="2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507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60"/>
              <a:buFont typeface="Roboto"/>
              <a:buNone/>
            </a:pPr>
            <a:r>
              <a:rPr lang="en-US" sz="1260" b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Ordering &amp; Promotion System</a:t>
            </a:r>
            <a:endParaRPr sz="1260" b="1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9" name="Google Shape;49;g340523adadd_2_91"/>
          <p:cNvSpPr/>
          <p:nvPr/>
        </p:nvSpPr>
        <p:spPr>
          <a:xfrm>
            <a:off x="6594425" y="4338675"/>
            <a:ext cx="5508900" cy="5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639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75"/>
              <a:buFont typeface="Roboto"/>
              <a:buNone/>
            </a:pPr>
            <a:r>
              <a:rPr lang="en-US" sz="1275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Support the full shopping and purchasing workflow, from cart to checkout to delivery tracking. Boost sales and engagement with dynamic discount features.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0" name="Google Shape;50;g340523adadd_2_91"/>
          <p:cNvSpPr/>
          <p:nvPr/>
        </p:nvSpPr>
        <p:spPr>
          <a:xfrm>
            <a:off x="6518233" y="5242722"/>
            <a:ext cx="4074600" cy="2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507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60"/>
              <a:buFont typeface="Roboto"/>
              <a:buNone/>
            </a:pPr>
            <a:r>
              <a:rPr lang="en-US" sz="1260" b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Customer Interaction</a:t>
            </a:r>
            <a:endParaRPr sz="1260" b="1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1" name="Google Shape;51;g340523adadd_2_91"/>
          <p:cNvSpPr/>
          <p:nvPr/>
        </p:nvSpPr>
        <p:spPr>
          <a:xfrm>
            <a:off x="6518233" y="5528996"/>
            <a:ext cx="4074600" cy="5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639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75"/>
              <a:buFont typeface="Roboto"/>
              <a:buNone/>
            </a:pPr>
            <a:r>
              <a:rPr lang="en-US" sz="1275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Facilitate user engagement and support to improve satisfaction and trust.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g340523adadd_2_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6132" y="683586"/>
            <a:ext cx="380905" cy="47613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g340523adadd_2_57"/>
          <p:cNvSpPr/>
          <p:nvPr/>
        </p:nvSpPr>
        <p:spPr>
          <a:xfrm>
            <a:off x="476131" y="171127"/>
            <a:ext cx="121890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374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31"/>
              <a:buFont typeface="Roboto Slab"/>
              <a:buNone/>
            </a:pPr>
            <a:r>
              <a:rPr lang="en-US" sz="2531">
                <a:latin typeface="Times New Roman"/>
                <a:ea typeface="Times New Roman"/>
                <a:cs typeface="Times New Roman"/>
                <a:sym typeface="Times New Roman"/>
              </a:rPr>
              <a:t>Entity Relationship Diagram</a:t>
            </a:r>
            <a:endParaRPr sz="3000" b="1">
              <a:solidFill>
                <a:srgbClr val="282C33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1374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31"/>
              <a:buFont typeface="Roboto Slab"/>
              <a:buNone/>
            </a:pPr>
            <a:endParaRPr sz="2531"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59" name="Google Shape;59;g340523adadd_2_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7437" y="912177"/>
            <a:ext cx="10797150" cy="5787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2E2E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6125" y="1305687"/>
            <a:ext cx="390427" cy="47613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2"/>
          <p:cNvSpPr/>
          <p:nvPr/>
        </p:nvSpPr>
        <p:spPr>
          <a:xfrm>
            <a:off x="476125" y="697550"/>
            <a:ext cx="9389700" cy="53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Database </a:t>
            </a:r>
            <a:r>
              <a:rPr lang="en-US" sz="3600" b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Implementation</a:t>
            </a:r>
            <a:endParaRPr sz="3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7" name="Google Shape;67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6125" y="2480834"/>
            <a:ext cx="2961534" cy="119985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2"/>
          <p:cNvSpPr/>
          <p:nvPr/>
        </p:nvSpPr>
        <p:spPr>
          <a:xfrm>
            <a:off x="635639" y="2950990"/>
            <a:ext cx="2509207" cy="234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2157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</a:pPr>
            <a:r>
              <a:rPr lang="en-US" sz="1400" b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DDL</a:t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9" name="Google Shape;69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237694" y="2480834"/>
            <a:ext cx="2952012" cy="119985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2"/>
          <p:cNvSpPr/>
          <p:nvPr/>
        </p:nvSpPr>
        <p:spPr>
          <a:xfrm>
            <a:off x="3613834" y="2971770"/>
            <a:ext cx="2199725" cy="216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2157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</a:pPr>
            <a:r>
              <a:rPr lang="en-US" sz="1400" b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Computed Column</a:t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71" name="Google Shape;71;p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999249" y="2480834"/>
            <a:ext cx="2961534" cy="1199850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2"/>
          <p:cNvSpPr/>
          <p:nvPr/>
        </p:nvSpPr>
        <p:spPr>
          <a:xfrm>
            <a:off x="6375393" y="2971770"/>
            <a:ext cx="2199725" cy="216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2157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</a:pPr>
            <a:r>
              <a:rPr lang="en-US" sz="1400" b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Column Data Encryption</a:t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73" name="Google Shape;73;p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760804" y="2480834"/>
            <a:ext cx="2961534" cy="119985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2"/>
          <p:cNvSpPr/>
          <p:nvPr/>
        </p:nvSpPr>
        <p:spPr>
          <a:xfrm>
            <a:off x="9136953" y="2862260"/>
            <a:ext cx="2199725" cy="4320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2157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</a:pPr>
            <a:r>
              <a:rPr lang="en-US" sz="1400" b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Table Level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ctr" rtl="0">
              <a:lnSpc>
                <a:spcPct val="12157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</a:pPr>
            <a:r>
              <a:rPr lang="en-US" sz="1400" b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Check Constraints</a:t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75" name="Google Shape;75;p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76125" y="3766388"/>
            <a:ext cx="2961534" cy="119985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2"/>
          <p:cNvSpPr/>
          <p:nvPr/>
        </p:nvSpPr>
        <p:spPr>
          <a:xfrm>
            <a:off x="945121" y="4202569"/>
            <a:ext cx="2199600" cy="2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2157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</a:pPr>
            <a:r>
              <a:rPr lang="en-US" sz="1400" b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Stored Procedures</a:t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77" name="Google Shape;77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237694" y="3766388"/>
            <a:ext cx="2952012" cy="1199850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2"/>
          <p:cNvSpPr/>
          <p:nvPr/>
        </p:nvSpPr>
        <p:spPr>
          <a:xfrm>
            <a:off x="3623354" y="4202569"/>
            <a:ext cx="2199725" cy="216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2157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</a:pPr>
            <a:r>
              <a:rPr lang="en-US" sz="1400" b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Trigger</a:t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79" name="Google Shape;79;p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999249" y="3766388"/>
            <a:ext cx="2961534" cy="119985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2"/>
          <p:cNvSpPr/>
          <p:nvPr/>
        </p:nvSpPr>
        <p:spPr>
          <a:xfrm>
            <a:off x="6375393" y="4202569"/>
            <a:ext cx="2209241" cy="32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2157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</a:pPr>
            <a:r>
              <a:rPr lang="en-US" sz="1400" b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DML</a:t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81" name="Google Shape;81;p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760804" y="3766388"/>
            <a:ext cx="2961534" cy="1199850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2"/>
          <p:cNvSpPr/>
          <p:nvPr/>
        </p:nvSpPr>
        <p:spPr>
          <a:xfrm>
            <a:off x="9146470" y="4199314"/>
            <a:ext cx="2199725" cy="216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2157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None/>
            </a:pPr>
            <a:r>
              <a:rPr lang="en-US" sz="1400" b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Views</a:t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85704" cy="1295076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3"/>
          <p:cNvSpPr/>
          <p:nvPr/>
        </p:nvSpPr>
        <p:spPr>
          <a:xfrm>
            <a:off x="611870" y="970702"/>
            <a:ext cx="3188626" cy="227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21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DEFINITION LANGUAGE</a:t>
            </a:r>
            <a:endParaRPr sz="1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90" name="Google Shape;90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55884" y="0"/>
            <a:ext cx="6736116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3"/>
          <p:cNvSpPr txBox="1"/>
          <p:nvPr/>
        </p:nvSpPr>
        <p:spPr>
          <a:xfrm>
            <a:off x="476131" y="385927"/>
            <a:ext cx="28134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18181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DDL.SQL</a:t>
            </a:r>
            <a:endParaRPr sz="3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2" name="Google Shape;92;p3"/>
          <p:cNvSpPr/>
          <p:nvPr/>
        </p:nvSpPr>
        <p:spPr>
          <a:xfrm>
            <a:off x="611875" y="1554475"/>
            <a:ext cx="2305500" cy="48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42900" marR="0" lvl="0" indent="-2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•"/>
            </a:pPr>
            <a:r>
              <a:rPr lang="en-US" sz="1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Country</a:t>
            </a:r>
            <a:endParaRPr sz="12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42900" marR="0" lvl="0" indent="-2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•"/>
            </a:pPr>
            <a:r>
              <a:rPr lang="en-US" sz="1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Address</a:t>
            </a:r>
            <a:endParaRPr sz="12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42900" marR="0" lvl="0" indent="-2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•"/>
            </a:pPr>
            <a:r>
              <a:rPr lang="en-US" sz="1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Customer</a:t>
            </a:r>
            <a:endParaRPr sz="12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42900" marR="0" lvl="0" indent="-2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•"/>
            </a:pPr>
            <a:r>
              <a:rPr lang="en-US" sz="1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CustomerAddress</a:t>
            </a:r>
            <a:endParaRPr sz="12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42900" marR="0" lvl="0" indent="-2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•"/>
            </a:pPr>
            <a:r>
              <a:rPr lang="en-US" sz="1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Category</a:t>
            </a:r>
            <a:endParaRPr sz="12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42900" marR="0" lvl="0" indent="-2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•"/>
            </a:pPr>
            <a:r>
              <a:rPr lang="en-US" sz="1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Product</a:t>
            </a:r>
            <a:endParaRPr sz="12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42900" marR="0" lvl="0" indent="-2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•"/>
            </a:pPr>
            <a:r>
              <a:rPr lang="en-US" sz="1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ProductItem</a:t>
            </a:r>
            <a:endParaRPr sz="12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42900" marR="0" lvl="0" indent="-2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•"/>
            </a:pPr>
            <a:r>
              <a:rPr lang="en-US" sz="1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ShoppingCart</a:t>
            </a:r>
            <a:endParaRPr sz="12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42900" marR="0" lvl="0" indent="-2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•"/>
            </a:pPr>
            <a:r>
              <a:rPr lang="en-US" sz="1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ShoppingCartItem</a:t>
            </a:r>
            <a:endParaRPr sz="12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42900" marR="0" lvl="0" indent="-2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layfair Display"/>
              <a:buChar char="•"/>
            </a:pPr>
            <a:r>
              <a:rPr lang="en-US" sz="1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PaymentTyp</a:t>
            </a:r>
            <a:r>
              <a:rPr lang="en-US" sz="1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e</a:t>
            </a:r>
            <a:endParaRPr sz="1200" b="1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93" name="Google Shape;93;p3"/>
          <p:cNvSpPr/>
          <p:nvPr/>
        </p:nvSpPr>
        <p:spPr>
          <a:xfrm>
            <a:off x="2984652" y="1554475"/>
            <a:ext cx="2189700" cy="48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42900" marR="0" lvl="0" indent="-2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•"/>
            </a:pPr>
            <a:r>
              <a:rPr lang="en-US" sz="1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PaymentMethod</a:t>
            </a:r>
            <a:endParaRPr sz="12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42900" marR="0" lvl="0" indent="-2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•"/>
            </a:pPr>
            <a:r>
              <a:rPr lang="en-US" sz="1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ShippingMethod</a:t>
            </a:r>
            <a:endParaRPr sz="12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42900" marR="0" lvl="0" indent="-2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•"/>
            </a:pPr>
            <a:r>
              <a:rPr lang="en-US" sz="1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OrderStatus</a:t>
            </a:r>
            <a:endParaRPr sz="12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42900" marR="0" lvl="0" indent="-2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•"/>
            </a:pPr>
            <a:r>
              <a:rPr lang="en-US" sz="1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ShopOrder</a:t>
            </a:r>
            <a:endParaRPr sz="12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42900" marR="0" lvl="0" indent="-2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•"/>
            </a:pPr>
            <a:r>
              <a:rPr lang="en-US" sz="1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Coupon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42900" marR="0" lvl="0" indent="-2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•"/>
            </a:pPr>
            <a:r>
              <a:rPr lang="en-US" sz="1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CouponCategory</a:t>
            </a:r>
            <a:endParaRPr sz="12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42900" marR="0" lvl="0" indent="-2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•"/>
            </a:pPr>
            <a:r>
              <a:rPr lang="en-US" sz="1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OrderLine</a:t>
            </a:r>
            <a:endParaRPr sz="12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42900" marR="0" lvl="0" indent="-2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•"/>
            </a:pPr>
            <a:r>
              <a:rPr lang="en-US" sz="1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Review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42900" marR="0" lvl="0" indent="-2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•"/>
            </a:pPr>
            <a:r>
              <a:rPr lang="en-US" sz="1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TicketStatus</a:t>
            </a:r>
            <a:endParaRPr sz="12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42900" marR="0" lvl="0" indent="-2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•"/>
            </a:pPr>
            <a:r>
              <a:rPr lang="en-US" sz="1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CustomerSupportTicket</a:t>
            </a:r>
            <a:endParaRPr sz="12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118328" y="0"/>
            <a:ext cx="85704" cy="1295076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4"/>
          <p:cNvSpPr txBox="1"/>
          <p:nvPr/>
        </p:nvSpPr>
        <p:spPr>
          <a:xfrm>
            <a:off x="6642497" y="434055"/>
            <a:ext cx="51483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18181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ComputedColumn.SQL</a:t>
            </a:r>
            <a:endParaRPr sz="3200" b="1">
              <a:solidFill>
                <a:srgbClr val="18181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1" name="Google Shape;101;p4"/>
          <p:cNvSpPr/>
          <p:nvPr/>
        </p:nvSpPr>
        <p:spPr>
          <a:xfrm>
            <a:off x="6999213" y="1735319"/>
            <a:ext cx="4791733" cy="3832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42900" marR="0" lvl="0" indent="-20480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Char char="●"/>
            </a:pPr>
            <a:r>
              <a:rPr lang="en-US" sz="1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GetCustomerFullName()</a:t>
            </a:r>
            <a:endParaRPr sz="12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42900" marR="0" lvl="0" indent="-20480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Char char="●"/>
            </a:pPr>
            <a:r>
              <a:rPr lang="en-US" sz="1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GetCustomerFormattedAddress()</a:t>
            </a:r>
            <a:endParaRPr sz="12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42900" marR="0" lvl="0" indent="-20480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Char char="●"/>
            </a:pPr>
            <a:r>
              <a:rPr lang="en-US" sz="1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GetTotalStock()</a:t>
            </a:r>
            <a:endParaRPr sz="12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42900" marR="0" lvl="0" indent="-20480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Char char="●"/>
            </a:pPr>
            <a:r>
              <a:rPr lang="en-US" sz="1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GetStockStatus()</a:t>
            </a:r>
            <a:endParaRPr sz="12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42900" marR="0" lvl="0" indent="-20480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Char char="●"/>
            </a:pPr>
            <a:r>
              <a:rPr lang="en-US" sz="1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GetTop5BestSellers()</a:t>
            </a:r>
            <a:endParaRPr sz="12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42900" marR="0" lvl="0" indent="-20480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Char char="●"/>
            </a:pPr>
            <a:r>
              <a:rPr lang="en-US" sz="1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GetOrderGrandTotal()</a:t>
            </a:r>
            <a:endParaRPr sz="12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42900" marR="0" lvl="0" indent="-204800" algn="l" rtl="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200"/>
              <a:buFont typeface="Times New Roman"/>
              <a:buChar char="●"/>
            </a:pPr>
            <a:r>
              <a:rPr lang="en-US" sz="1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GetUnsolvedTickets()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02" name="Google Shape;102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6166367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5"/>
          <p:cNvSpPr txBox="1"/>
          <p:nvPr/>
        </p:nvSpPr>
        <p:spPr>
          <a:xfrm>
            <a:off x="3007644" y="3787689"/>
            <a:ext cx="7303419" cy="1589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ColumnDataEncryption.SQL</a:t>
            </a:r>
            <a:endParaRPr sz="32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09" name="Google Shape;109;p5" descr="Transparent Database Encryption | Fortanix"/>
          <p:cNvPicPr preferRelativeResize="0"/>
          <p:nvPr/>
        </p:nvPicPr>
        <p:blipFill rotWithShape="1">
          <a:blip r:embed="rId3">
            <a:alphaModFix/>
          </a:blip>
          <a:srcRect t="33034" r="1" b="22994"/>
          <a:stretch/>
        </p:blipFill>
        <p:spPr>
          <a:xfrm>
            <a:off x="20" y="10"/>
            <a:ext cx="12191980" cy="3710603"/>
          </a:xfrm>
          <a:custGeom>
            <a:avLst/>
            <a:gdLst/>
            <a:ahLst/>
            <a:cxnLst/>
            <a:rect l="l" t="t" r="r" b="b"/>
            <a:pathLst>
              <a:path w="12192000" h="3692092" extrusionOk="0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110" name="Google Shape;110;p5"/>
          <p:cNvSpPr/>
          <p:nvPr/>
        </p:nvSpPr>
        <p:spPr>
          <a:xfrm>
            <a:off x="3007644" y="4897102"/>
            <a:ext cx="62325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Sensitive Data Protection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2E2E"/>
        </a:solidFill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6"/>
          <p:cNvSpPr txBox="1"/>
          <p:nvPr/>
        </p:nvSpPr>
        <p:spPr>
          <a:xfrm>
            <a:off x="5423975" y="302275"/>
            <a:ext cx="67422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TableLevelCheckConstraints.SQL</a:t>
            </a:r>
            <a:endParaRPr sz="3200" b="1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7" name="Google Shape;117;p6"/>
          <p:cNvSpPr/>
          <p:nvPr/>
        </p:nvSpPr>
        <p:spPr>
          <a:xfrm>
            <a:off x="6219950" y="1576901"/>
            <a:ext cx="34566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Times New Roman"/>
              <a:buChar char="❏"/>
            </a:pPr>
            <a:r>
              <a:rPr lang="en-US" sz="1800" b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IsValidEmail</a:t>
            </a:r>
            <a:endParaRPr sz="1800" b="1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8" name="Google Shape;118;p6"/>
          <p:cNvSpPr/>
          <p:nvPr/>
        </p:nvSpPr>
        <p:spPr>
          <a:xfrm>
            <a:off x="6532950" y="2031974"/>
            <a:ext cx="4524300" cy="15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marR="0" lvl="0" indent="-3048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Times New Roman"/>
              <a:buChar char="●"/>
            </a:pPr>
            <a:r>
              <a:rPr lang="en-US" sz="12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Must contain exactly one @ symbol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048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Times New Roman"/>
              <a:buChar char="●"/>
            </a:pPr>
            <a:r>
              <a:rPr lang="en-US" sz="12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Must have at least one character before the @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048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Times New Roman"/>
              <a:buChar char="●"/>
            </a:pPr>
            <a:r>
              <a:rPr lang="en-US" sz="12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Must have at least one character between @ and 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048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Times New Roman"/>
              <a:buChar char="●"/>
            </a:pPr>
            <a:r>
              <a:rPr lang="en-US" sz="12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Must have at least one . after the @ symbol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048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Times New Roman"/>
              <a:buChar char="●"/>
            </a:pPr>
            <a:r>
              <a:rPr lang="en-US" sz="12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Must have at least two characters after the last 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048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Times New Roman"/>
              <a:buChar char="●"/>
            </a:pPr>
            <a:r>
              <a:rPr lang="en-US" sz="12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Cannot contain consecutive dots (..)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048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Times New Roman"/>
              <a:buChar char="●"/>
            </a:pPr>
            <a:r>
              <a:rPr lang="en-US" sz="12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Cannot have whitespace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9" name="Google Shape;119;p6"/>
          <p:cNvSpPr/>
          <p:nvPr/>
        </p:nvSpPr>
        <p:spPr>
          <a:xfrm>
            <a:off x="6219950" y="3617875"/>
            <a:ext cx="34566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Times New Roman"/>
              <a:buChar char="❏"/>
            </a:pPr>
            <a:r>
              <a:rPr lang="en-US" sz="1800" b="1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IsValidPhoneNumber</a:t>
            </a:r>
            <a:endParaRPr sz="1800" b="1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0" name="Google Shape;120;p6"/>
          <p:cNvSpPr/>
          <p:nvPr/>
        </p:nvSpPr>
        <p:spPr>
          <a:xfrm>
            <a:off x="6512850" y="4123000"/>
            <a:ext cx="5592600" cy="243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layfair Display"/>
              <a:buNone/>
            </a:pPr>
            <a:r>
              <a:rPr lang="en-US" sz="12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For US/North American numbers: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048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Times New Roman"/>
              <a:buChar char="●"/>
            </a:pPr>
            <a:r>
              <a:rPr lang="en-US" sz="12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10 digits minimum (excluding country code)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048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Times New Roman"/>
              <a:buChar char="●"/>
            </a:pPr>
            <a:r>
              <a:rPr lang="en-US" sz="12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May contain formatting characters like -, ., (, ), or spaces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048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Times New Roman"/>
              <a:buChar char="●"/>
            </a:pPr>
            <a:r>
              <a:rPr lang="en-US" sz="12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May include country code (e.g., +1)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048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Times New Roman"/>
              <a:buChar char="●"/>
            </a:pPr>
            <a:r>
              <a:rPr lang="en-US" sz="12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Valid formats: (123) 456-7890, 123-456-7890, 123.456.7890, +1 123-456-7890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layfair Display"/>
              <a:buNone/>
            </a:pPr>
            <a:r>
              <a:rPr lang="en-US" sz="12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For international numbers: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048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Times New Roman"/>
              <a:buChar char="●"/>
            </a:pPr>
            <a:r>
              <a:rPr lang="en-US" sz="12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Should start with + followed by country code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048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Times New Roman"/>
              <a:buChar char="●"/>
            </a:pPr>
            <a:r>
              <a:rPr lang="en-US" sz="12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Minimum overall length of 8 digits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048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Times New Roman"/>
              <a:buChar char="●"/>
            </a:pPr>
            <a:r>
              <a:rPr lang="en-US" sz="12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May contain spaces, hyphens, or parentheses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21" name="Google Shape;121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5169217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853</Words>
  <Application>Microsoft Macintosh PowerPoint</Application>
  <PresentationFormat>Widescreen</PresentationFormat>
  <Paragraphs>183</Paragraphs>
  <Slides>27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4" baseType="lpstr">
      <vt:lpstr>Playfair Display</vt:lpstr>
      <vt:lpstr>Arial</vt:lpstr>
      <vt:lpstr>Roboto Slab</vt:lpstr>
      <vt:lpstr>Roboto</vt:lpstr>
      <vt:lpstr>Cambria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xie.mengy@northeastern.edu</dc:creator>
  <cp:lastModifiedBy>Mengyun Xie</cp:lastModifiedBy>
  <cp:revision>1</cp:revision>
  <dcterms:created xsi:type="dcterms:W3CDTF">2025-04-06T04:09:50Z</dcterms:created>
  <dcterms:modified xsi:type="dcterms:W3CDTF">2025-04-06T20:36:15Z</dcterms:modified>
</cp:coreProperties>
</file>